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3.xml.rels" ContentType="application/vnd.openxmlformats-package.relationships+xml"/>
  <Override PartName="/ppt/notesSlides/notesSlide13.xml" ContentType="application/vnd.openxmlformats-officedocument.presentationml.notesSlide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13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14.jpeg" ContentType="image/jpeg"/>
  <Override PartName="/ppt/media/image5.png" ContentType="image/png"/>
  <Override PartName="/ppt/media/image9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10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32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x="9144000" cy="68580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Click to edit the notes format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&lt;header&gt;</a:t>
            </a:r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GB"/>
              <a:t>&lt;date/time&gt;</a:t>
            </a:r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GB"/>
              <a:t>&lt;footer&gt;</a:t>
            </a:r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D478A34A-8AE9-41A1-A38A-ED9CD80B0074}" type="slidenum">
              <a:rPr lang="en-GB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body"/>
          </p:nvPr>
        </p:nvSpPr>
        <p:spPr>
          <a:xfrm>
            <a:off x="679320" y="4717440"/>
            <a:ext cx="5435280" cy="4468680"/>
          </a:xfrm>
          <a:prstGeom prst="rect">
            <a:avLst/>
          </a:prstGeom>
        </p:spPr>
        <p:txBody>
          <a:bodyPr/>
          <a:p>
            <a:r>
              <a:rPr lang="en-GB"/>
              <a:t>B-event statements: experienced by B and B has epistemic primacy. To compare with my side tellings: experienced by A (A-event) but B has primacy; noticings: observable by all (O-event) but B has primacy. All are Type 2 Knowables!</a:t>
            </a:r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3848760" y="9433080"/>
            <a:ext cx="2944080" cy="4960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fld id="{2EE9405E-E4CF-4FD7-877D-874BC3270F2C}" type="slidenum">
              <a:rPr lang="en-GB" sz="12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914040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0" y="4478400"/>
            <a:ext cx="914040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8324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5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583960" y="4478400"/>
            <a:ext cx="2658240" cy="2121120"/>
          </a:xfrm>
          <a:prstGeom prst="rect">
            <a:avLst/>
          </a:prstGeom>
          <a:ln>
            <a:noFill/>
          </a:ln>
        </p:spPr>
      </p:pic>
      <p:pic>
        <p:nvPicPr>
          <p:cNvPr descr="" id="5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900720" y="4478400"/>
            <a:ext cx="2658240" cy="2121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0" y="2155680"/>
            <a:ext cx="9140400" cy="4448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0" y="1284120"/>
            <a:ext cx="9140400" cy="5319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0" y="2155680"/>
            <a:ext cx="9140400" cy="4448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8324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0" y="4478400"/>
            <a:ext cx="913968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914040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0" y="4478400"/>
            <a:ext cx="914040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8324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0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583960" y="4478400"/>
            <a:ext cx="2658240" cy="2121120"/>
          </a:xfrm>
          <a:prstGeom prst="rect">
            <a:avLst/>
          </a:prstGeom>
          <a:ln>
            <a:noFill/>
          </a:ln>
        </p:spPr>
      </p:pic>
      <p:pic>
        <p:nvPicPr>
          <p:cNvPr descr="" id="10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900720" y="4478400"/>
            <a:ext cx="2658240" cy="2121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0" y="1284120"/>
            <a:ext cx="9140400" cy="5319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4447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83240" y="447840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2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83240" y="2155680"/>
            <a:ext cx="446004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0" y="4478400"/>
            <a:ext cx="9139680" cy="21211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27080" y="0"/>
            <a:ext cx="253800" cy="101736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757575"/>
              </a:gs>
            </a:gsLst>
            <a:lin ang="0"/>
          </a:gra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0" y="0"/>
            <a:ext cx="126720" cy="10173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1017720"/>
            <a:ext cx="9143640" cy="266400"/>
          </a:xfrm>
          <a:prstGeom prst="rect">
            <a:avLst/>
          </a:prstGeom>
          <a:solidFill>
            <a:srgbClr val="cc0000"/>
          </a:solidFill>
          <a:ln>
            <a:noFill/>
          </a:ln>
        </p:spPr>
      </p:sp>
      <p:pic>
        <p:nvPicPr>
          <p:cNvPr descr="" id="3" name="LogoSlash_01"/>
          <p:cNvPicPr/>
          <p:nvPr/>
        </p:nvPicPr>
        <p:blipFill>
          <a:blip r:embed="rId2"/>
          <a:stretch>
            <a:fillRect/>
          </a:stretch>
        </p:blipFill>
        <p:spPr>
          <a:xfrm>
            <a:off x="3165480" y="392040"/>
            <a:ext cx="413640" cy="472680"/>
          </a:xfrm>
          <a:prstGeom prst="rect">
            <a:avLst/>
          </a:prstGeom>
          <a:ln>
            <a:noFill/>
          </a:ln>
        </p:spPr>
      </p:pic>
      <p:pic>
        <p:nvPicPr>
          <p:cNvPr descr="" id="4" name="LogoSlash_02"/>
          <p:cNvPicPr/>
          <p:nvPr/>
        </p:nvPicPr>
        <p:blipFill>
          <a:blip r:embed="rId3"/>
          <a:stretch>
            <a:fillRect/>
          </a:stretch>
        </p:blipFill>
        <p:spPr>
          <a:xfrm>
            <a:off x="5286240" y="392040"/>
            <a:ext cx="416160" cy="472680"/>
          </a:xfrm>
          <a:prstGeom prst="rect">
            <a:avLst/>
          </a:prstGeom>
          <a:ln>
            <a:noFill/>
          </a:ln>
        </p:spPr>
      </p:pic>
      <p:sp>
        <p:nvSpPr>
          <p:cNvPr id="5" name="CustomShape 4"/>
          <p:cNvSpPr/>
          <p:nvPr/>
        </p:nvSpPr>
        <p:spPr>
          <a:xfrm>
            <a:off x="7974000" y="394200"/>
            <a:ext cx="1169640" cy="968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6" name="CustomShape 5"/>
          <p:cNvSpPr/>
          <p:nvPr/>
        </p:nvSpPr>
        <p:spPr>
          <a:xfrm>
            <a:off x="8255160" y="1071000"/>
            <a:ext cx="253800" cy="138240"/>
          </a:xfrm>
          <a:prstGeom prst="rect">
            <a:avLst/>
          </a:prstGeom>
          <a:noFill/>
          <a:ln w="25560">
            <a:noFill/>
          </a:ln>
        </p:spPr>
        <p:txBody>
          <a:bodyPr bIns="0" lIns="0" rIns="0" tIns="0"/>
          <a:p>
            <a:pPr algn="r">
              <a:lnSpc>
                <a:spcPct val="100000"/>
              </a:lnSpc>
            </a:pPr>
            <a:fld id="{AD03FCF6-B772-4124-A72A-817951F8AFB6}" type="slidenum">
              <a:rPr lang="en-GB" sz="900">
                <a:solidFill>
                  <a:srgbClr val="ffffff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7" name="CustomShape 6"/>
          <p:cNvSpPr/>
          <p:nvPr/>
        </p:nvSpPr>
        <p:spPr>
          <a:xfrm>
            <a:off x="8204040" y="1071000"/>
            <a:ext cx="52560" cy="138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en-GB" sz="900">
                <a:solidFill>
                  <a:srgbClr val="ffffff"/>
                </a:solidFill>
                <a:latin typeface="Verdana"/>
              </a:rPr>
              <a:t>|</a:t>
            </a:r>
            <a:endParaRPr/>
          </a:p>
        </p:txBody>
      </p:sp>
      <p:pic>
        <p:nvPicPr>
          <p:cNvPr descr="" id="8" name="RUGlogoTop"/>
          <p:cNvPicPr/>
          <p:nvPr/>
        </p:nvPicPr>
        <p:blipFill>
          <a:blip r:embed="rId4"/>
          <a:stretch>
            <a:fillRect/>
          </a:stretch>
        </p:blipFill>
        <p:spPr>
          <a:xfrm>
            <a:off x="527040" y="205200"/>
            <a:ext cx="2398680" cy="659880"/>
          </a:xfrm>
          <a:prstGeom prst="rect">
            <a:avLst/>
          </a:prstGeom>
          <a:ln>
            <a:noFill/>
          </a:ln>
        </p:spPr>
      </p:pic>
      <p:sp>
        <p:nvSpPr>
          <p:cNvPr id="9" name="CustomShape 7"/>
          <p:cNvSpPr/>
          <p:nvPr/>
        </p:nvSpPr>
        <p:spPr>
          <a:xfrm>
            <a:off x="3849480" y="339840"/>
            <a:ext cx="447480" cy="1526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en-GB" sz="1000">
                <a:solidFill>
                  <a:srgbClr val="cc0000"/>
                </a:solidFill>
                <a:latin typeface="Georgia"/>
              </a:rPr>
              <a:t>faculty of arts</a:t>
            </a:r>
            <a:endParaRPr/>
          </a:p>
        </p:txBody>
      </p:sp>
      <p:sp>
        <p:nvSpPr>
          <p:cNvPr id="10" name="CustomShape 8"/>
          <p:cNvSpPr/>
          <p:nvPr/>
        </p:nvSpPr>
        <p:spPr>
          <a:xfrm>
            <a:off x="5811840" y="341280"/>
            <a:ext cx="1800000" cy="417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cc0000"/>
                </a:solidFill>
                <a:latin typeface="Georgia"/>
              </a:rPr>
              <a:t>center for language &amp; cognition</a:t>
            </a:r>
            <a:endParaRPr/>
          </a:p>
        </p:txBody>
      </p:sp>
      <p:sp>
        <p:nvSpPr>
          <p:cNvPr id="11" name="CustomShape 9"/>
          <p:cNvSpPr/>
          <p:nvPr/>
        </p:nvSpPr>
        <p:spPr>
          <a:xfrm>
            <a:off x="7378560" y="1071000"/>
            <a:ext cx="761760" cy="138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 algn="r">
              <a:lnSpc>
                <a:spcPct val="100000"/>
              </a:lnSpc>
            </a:pPr>
            <a:r>
              <a:rPr lang="en-GB" sz="900">
                <a:solidFill>
                  <a:srgbClr val="ffffff"/>
                </a:solidFill>
                <a:latin typeface="Verdana"/>
              </a:rPr>
              <a:t>09-10-2015</a:t>
            </a:r>
            <a:endParaRPr/>
          </a:p>
        </p:txBody>
      </p:sp>
      <p:sp>
        <p:nvSpPr>
          <p:cNvPr id="12" name="CustomShape 10"/>
          <p:cNvSpPr/>
          <p:nvPr/>
        </p:nvSpPr>
        <p:spPr>
          <a:xfrm>
            <a:off x="0" y="0"/>
            <a:ext cx="9143640" cy="101736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13" name="CustomShape 11"/>
          <p:cNvSpPr/>
          <p:nvPr/>
        </p:nvSpPr>
        <p:spPr>
          <a:xfrm>
            <a:off x="127080" y="0"/>
            <a:ext cx="253800" cy="101736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757575"/>
              </a:gs>
            </a:gsLst>
            <a:lin ang="0"/>
          </a:gradFill>
          <a:ln w="9360">
            <a:noFill/>
          </a:ln>
        </p:spPr>
      </p:sp>
      <p:sp>
        <p:nvSpPr>
          <p:cNvPr id="14" name="CustomShape 12"/>
          <p:cNvSpPr/>
          <p:nvPr/>
        </p:nvSpPr>
        <p:spPr>
          <a:xfrm>
            <a:off x="0" y="0"/>
            <a:ext cx="126720" cy="10173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15" name="PlaceHolder 13"/>
          <p:cNvSpPr>
            <a:spLocks noGrp="1"/>
          </p:cNvSpPr>
          <p:nvPr>
            <p:ph type="title"/>
          </p:nvPr>
        </p:nvSpPr>
        <p:spPr>
          <a:xfrm>
            <a:off x="0" y="1274400"/>
            <a:ext cx="9143640" cy="1712520"/>
          </a:xfrm>
          <a:prstGeom prst="rect">
            <a:avLst/>
          </a:prstGeom>
        </p:spPr>
        <p:txBody>
          <a:bodyPr bIns="216000" lIns="982080" rIns="268200" tIns="216000"/>
          <a:p>
            <a:pPr>
              <a:lnSpc>
                <a:spcPct val="100000"/>
              </a:lnSpc>
            </a:pPr>
            <a:r>
              <a:rPr lang="nl-NL" sz="4200">
                <a:solidFill>
                  <a:srgbClr val="ffffff"/>
                </a:solidFill>
                <a:latin typeface="Verdana"/>
              </a:rPr>
              <a:t>Click to edit the title text formatClick to edit Master title style</a:t>
            </a:r>
            <a:endParaRPr/>
          </a:p>
        </p:txBody>
      </p:sp>
      <p:pic>
        <p:nvPicPr>
          <p:cNvPr descr="" id="16" name="LogoSlash_01"/>
          <p:cNvPicPr/>
          <p:nvPr/>
        </p:nvPicPr>
        <p:blipFill>
          <a:blip r:embed="rId5"/>
          <a:stretch>
            <a:fillRect/>
          </a:stretch>
        </p:blipFill>
        <p:spPr>
          <a:xfrm>
            <a:off x="3165480" y="392040"/>
            <a:ext cx="413640" cy="472680"/>
          </a:xfrm>
          <a:prstGeom prst="rect">
            <a:avLst/>
          </a:prstGeom>
          <a:ln>
            <a:noFill/>
          </a:ln>
        </p:spPr>
      </p:pic>
      <p:pic>
        <p:nvPicPr>
          <p:cNvPr descr="" id="17" name="LogoSlash_02"/>
          <p:cNvPicPr/>
          <p:nvPr/>
        </p:nvPicPr>
        <p:blipFill>
          <a:blip r:embed="rId6"/>
          <a:stretch>
            <a:fillRect/>
          </a:stretch>
        </p:blipFill>
        <p:spPr>
          <a:xfrm>
            <a:off x="5286240" y="392040"/>
            <a:ext cx="416160" cy="472680"/>
          </a:xfrm>
          <a:prstGeom prst="rect">
            <a:avLst/>
          </a:prstGeom>
          <a:ln>
            <a:noFill/>
          </a:ln>
        </p:spPr>
      </p:pic>
      <p:sp>
        <p:nvSpPr>
          <p:cNvPr id="18" name="CustomShape 14"/>
          <p:cNvSpPr/>
          <p:nvPr/>
        </p:nvSpPr>
        <p:spPr>
          <a:xfrm>
            <a:off x="0" y="1017720"/>
            <a:ext cx="9143640" cy="266400"/>
          </a:xfrm>
          <a:prstGeom prst="rect">
            <a:avLst/>
          </a:prstGeom>
          <a:solidFill>
            <a:srgbClr val="cc0000"/>
          </a:solidFill>
          <a:ln>
            <a:noFill/>
          </a:ln>
        </p:spPr>
      </p:sp>
      <p:sp>
        <p:nvSpPr>
          <p:cNvPr id="19" name="CustomShape 15"/>
          <p:cNvSpPr/>
          <p:nvPr/>
        </p:nvSpPr>
        <p:spPr>
          <a:xfrm>
            <a:off x="8255160" y="1079640"/>
            <a:ext cx="253800" cy="138240"/>
          </a:xfrm>
          <a:prstGeom prst="rect">
            <a:avLst/>
          </a:prstGeom>
          <a:noFill/>
          <a:ln w="25560">
            <a:noFill/>
          </a:ln>
        </p:spPr>
        <p:txBody>
          <a:bodyPr bIns="0" lIns="0" rIns="0" tIns="0"/>
          <a:p>
            <a:pPr algn="r">
              <a:lnSpc>
                <a:spcPct val="100000"/>
              </a:lnSpc>
            </a:pPr>
            <a:fld id="{8DB4ED86-CD3A-4676-803F-C951A7F60FE2}" type="slidenum">
              <a:rPr lang="en-GB" sz="900">
                <a:solidFill>
                  <a:srgbClr val="ffffff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20" name="CustomShape 16"/>
          <p:cNvSpPr/>
          <p:nvPr/>
        </p:nvSpPr>
        <p:spPr>
          <a:xfrm>
            <a:off x="8204040" y="1079640"/>
            <a:ext cx="52560" cy="138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en-GB" sz="900">
                <a:solidFill>
                  <a:srgbClr val="ffffff"/>
                </a:solidFill>
                <a:latin typeface="Verdana"/>
              </a:rPr>
              <a:t>|</a:t>
            </a:r>
            <a:endParaRPr/>
          </a:p>
        </p:txBody>
      </p:sp>
      <p:pic>
        <p:nvPicPr>
          <p:cNvPr descr="" id="21" name="RUGlogoTop"/>
          <p:cNvPicPr/>
          <p:nvPr/>
        </p:nvPicPr>
        <p:blipFill>
          <a:blip r:embed="rId7"/>
          <a:stretch>
            <a:fillRect/>
          </a:stretch>
        </p:blipFill>
        <p:spPr>
          <a:xfrm>
            <a:off x="527040" y="205200"/>
            <a:ext cx="2398680" cy="659880"/>
          </a:xfrm>
          <a:prstGeom prst="rect">
            <a:avLst/>
          </a:prstGeom>
          <a:ln>
            <a:noFill/>
          </a:ln>
        </p:spPr>
      </p:pic>
      <p:sp>
        <p:nvSpPr>
          <p:cNvPr id="22" name="CustomShape 17"/>
          <p:cNvSpPr/>
          <p:nvPr/>
        </p:nvSpPr>
        <p:spPr>
          <a:xfrm>
            <a:off x="3849480" y="339840"/>
            <a:ext cx="447480" cy="1526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en-GB" sz="1000">
                <a:solidFill>
                  <a:srgbClr val="cc0000"/>
                </a:solidFill>
                <a:latin typeface="Georgia"/>
              </a:rPr>
              <a:t>faculty of arts</a:t>
            </a:r>
            <a:endParaRPr/>
          </a:p>
        </p:txBody>
      </p:sp>
      <p:sp>
        <p:nvSpPr>
          <p:cNvPr id="23" name="CustomShape 18"/>
          <p:cNvSpPr/>
          <p:nvPr/>
        </p:nvSpPr>
        <p:spPr>
          <a:xfrm>
            <a:off x="5811840" y="341280"/>
            <a:ext cx="1800000" cy="417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cc0000"/>
                </a:solidFill>
                <a:latin typeface="Georgia"/>
              </a:rPr>
              <a:t>center for language &amp; cognition</a:t>
            </a:r>
            <a:endParaRPr/>
          </a:p>
        </p:txBody>
      </p:sp>
      <p:sp>
        <p:nvSpPr>
          <p:cNvPr id="24" name="CustomShape 19"/>
          <p:cNvSpPr/>
          <p:nvPr/>
        </p:nvSpPr>
        <p:spPr>
          <a:xfrm>
            <a:off x="7378560" y="1079640"/>
            <a:ext cx="755640" cy="138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 algn="r">
              <a:lnSpc>
                <a:spcPct val="100000"/>
              </a:lnSpc>
            </a:pPr>
            <a:r>
              <a:rPr lang="en-GB" sz="900">
                <a:solidFill>
                  <a:srgbClr val="ffffff"/>
                </a:solidFill>
                <a:latin typeface="Verdana"/>
              </a:rPr>
              <a:t>09-10-2015</a:t>
            </a:r>
            <a:endParaRPr/>
          </a:p>
        </p:txBody>
      </p:sp>
      <p:sp>
        <p:nvSpPr>
          <p:cNvPr id="25" name="PlaceHolder 2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nl-NL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nl-NL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nl-NL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nl-NL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nl-NL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nl-NL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nl-NL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127080" y="0"/>
            <a:ext cx="253800" cy="101736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757575"/>
              </a:gs>
            </a:gsLst>
            <a:lin ang="0"/>
          </a:gradFill>
          <a:ln w="9360">
            <a:noFill/>
          </a:ln>
        </p:spPr>
      </p:sp>
      <p:sp>
        <p:nvSpPr>
          <p:cNvPr id="61" name="CustomShape 2"/>
          <p:cNvSpPr/>
          <p:nvPr/>
        </p:nvSpPr>
        <p:spPr>
          <a:xfrm>
            <a:off x="0" y="0"/>
            <a:ext cx="126720" cy="10173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62" name="CustomShape 3"/>
          <p:cNvSpPr/>
          <p:nvPr/>
        </p:nvSpPr>
        <p:spPr>
          <a:xfrm>
            <a:off x="0" y="1017720"/>
            <a:ext cx="9143640" cy="266400"/>
          </a:xfrm>
          <a:prstGeom prst="rect">
            <a:avLst/>
          </a:prstGeom>
          <a:solidFill>
            <a:srgbClr val="cc0000"/>
          </a:solidFill>
          <a:ln>
            <a:noFill/>
          </a:ln>
        </p:spPr>
      </p:sp>
      <p:pic>
        <p:nvPicPr>
          <p:cNvPr descr="" id="63" name="LogoSlash_01"/>
          <p:cNvPicPr/>
          <p:nvPr/>
        </p:nvPicPr>
        <p:blipFill>
          <a:blip r:embed="rId2"/>
          <a:stretch>
            <a:fillRect/>
          </a:stretch>
        </p:blipFill>
        <p:spPr>
          <a:xfrm>
            <a:off x="3165480" y="392040"/>
            <a:ext cx="413640" cy="472680"/>
          </a:xfrm>
          <a:prstGeom prst="rect">
            <a:avLst/>
          </a:prstGeom>
          <a:ln>
            <a:noFill/>
          </a:ln>
        </p:spPr>
      </p:pic>
      <p:pic>
        <p:nvPicPr>
          <p:cNvPr descr="" id="64" name="LogoSlash_02"/>
          <p:cNvPicPr/>
          <p:nvPr/>
        </p:nvPicPr>
        <p:blipFill>
          <a:blip r:embed="rId3"/>
          <a:stretch>
            <a:fillRect/>
          </a:stretch>
        </p:blipFill>
        <p:spPr>
          <a:xfrm>
            <a:off x="5286240" y="392040"/>
            <a:ext cx="416160" cy="472680"/>
          </a:xfrm>
          <a:prstGeom prst="rect">
            <a:avLst/>
          </a:prstGeom>
          <a:ln>
            <a:noFill/>
          </a:ln>
        </p:spPr>
      </p:pic>
      <p:sp>
        <p:nvSpPr>
          <p:cNvPr id="65" name="CustomShape 4"/>
          <p:cNvSpPr/>
          <p:nvPr/>
        </p:nvSpPr>
        <p:spPr>
          <a:xfrm>
            <a:off x="7974000" y="394200"/>
            <a:ext cx="1169640" cy="9684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</p:sp>
      <p:sp>
        <p:nvSpPr>
          <p:cNvPr id="66" name="CustomShape 5"/>
          <p:cNvSpPr/>
          <p:nvPr/>
        </p:nvSpPr>
        <p:spPr>
          <a:xfrm>
            <a:off x="8255160" y="1071000"/>
            <a:ext cx="253800" cy="138240"/>
          </a:xfrm>
          <a:prstGeom prst="rect">
            <a:avLst/>
          </a:prstGeom>
          <a:noFill/>
          <a:ln w="25560">
            <a:noFill/>
          </a:ln>
        </p:spPr>
        <p:txBody>
          <a:bodyPr bIns="0" lIns="0" rIns="0" tIns="0"/>
          <a:p>
            <a:pPr algn="r">
              <a:lnSpc>
                <a:spcPct val="100000"/>
              </a:lnSpc>
            </a:pPr>
            <a:fld id="{C4FD6669-6724-4FE4-96DA-C446DB0957E9}" type="slidenum">
              <a:rPr lang="en-GB" sz="900">
                <a:solidFill>
                  <a:srgbClr val="ffffff"/>
                </a:solidFill>
                <a:latin typeface="Verdana"/>
              </a:rPr>
              <a:t>&lt;number&gt;</a:t>
            </a:fld>
            <a:endParaRPr/>
          </a:p>
        </p:txBody>
      </p:sp>
      <p:sp>
        <p:nvSpPr>
          <p:cNvPr id="67" name="CustomShape 6"/>
          <p:cNvSpPr/>
          <p:nvPr/>
        </p:nvSpPr>
        <p:spPr>
          <a:xfrm>
            <a:off x="8204040" y="1071000"/>
            <a:ext cx="52560" cy="138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en-GB" sz="900">
                <a:solidFill>
                  <a:srgbClr val="ffffff"/>
                </a:solidFill>
                <a:latin typeface="Verdana"/>
              </a:rPr>
              <a:t>|</a:t>
            </a:r>
            <a:endParaRPr/>
          </a:p>
        </p:txBody>
      </p:sp>
      <p:pic>
        <p:nvPicPr>
          <p:cNvPr descr="" id="68" name="RUGlogoTop"/>
          <p:cNvPicPr/>
          <p:nvPr/>
        </p:nvPicPr>
        <p:blipFill>
          <a:blip r:embed="rId4"/>
          <a:stretch>
            <a:fillRect/>
          </a:stretch>
        </p:blipFill>
        <p:spPr>
          <a:xfrm>
            <a:off x="527040" y="205200"/>
            <a:ext cx="2398680" cy="659880"/>
          </a:xfrm>
          <a:prstGeom prst="rect">
            <a:avLst/>
          </a:prstGeom>
          <a:ln>
            <a:noFill/>
          </a:ln>
        </p:spPr>
      </p:pic>
      <p:sp>
        <p:nvSpPr>
          <p:cNvPr id="69" name="CustomShape 7"/>
          <p:cNvSpPr/>
          <p:nvPr/>
        </p:nvSpPr>
        <p:spPr>
          <a:xfrm>
            <a:off x="3849480" y="339840"/>
            <a:ext cx="447480" cy="1526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>
              <a:lnSpc>
                <a:spcPct val="100000"/>
              </a:lnSpc>
            </a:pPr>
            <a:r>
              <a:rPr lang="en-GB" sz="1000">
                <a:solidFill>
                  <a:srgbClr val="cc0000"/>
                </a:solidFill>
                <a:latin typeface="Georgia"/>
              </a:rPr>
              <a:t>faculty of arts</a:t>
            </a:r>
            <a:endParaRPr/>
          </a:p>
        </p:txBody>
      </p:sp>
      <p:sp>
        <p:nvSpPr>
          <p:cNvPr id="70" name="CustomShape 8"/>
          <p:cNvSpPr/>
          <p:nvPr/>
        </p:nvSpPr>
        <p:spPr>
          <a:xfrm>
            <a:off x="5811840" y="341280"/>
            <a:ext cx="1800000" cy="417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en-GB" sz="1000">
                <a:solidFill>
                  <a:srgbClr val="cc0000"/>
                </a:solidFill>
                <a:latin typeface="Georgia"/>
              </a:rPr>
              <a:t>center for language &amp; cognition</a:t>
            </a:r>
            <a:endParaRPr/>
          </a:p>
        </p:txBody>
      </p:sp>
      <p:sp>
        <p:nvSpPr>
          <p:cNvPr id="71" name="CustomShape 9"/>
          <p:cNvSpPr/>
          <p:nvPr/>
        </p:nvSpPr>
        <p:spPr>
          <a:xfrm>
            <a:off x="7378560" y="1071000"/>
            <a:ext cx="761760" cy="138240"/>
          </a:xfrm>
          <a:prstGeom prst="rect">
            <a:avLst/>
          </a:prstGeom>
          <a:noFill/>
          <a:ln>
            <a:noFill/>
          </a:ln>
        </p:spPr>
        <p:txBody>
          <a:bodyPr bIns="0" lIns="0" rIns="0" tIns="0" wrap="none"/>
          <a:p>
            <a:pPr algn="r">
              <a:lnSpc>
                <a:spcPct val="100000"/>
              </a:lnSpc>
            </a:pPr>
            <a:r>
              <a:rPr lang="en-GB" sz="900">
                <a:solidFill>
                  <a:srgbClr val="ffffff"/>
                </a:solidFill>
                <a:latin typeface="Verdana"/>
              </a:rPr>
              <a:t>09-10-2015</a:t>
            </a:r>
            <a:endParaRPr/>
          </a:p>
        </p:txBody>
      </p:sp>
      <p:sp>
        <p:nvSpPr>
          <p:cNvPr id="72" name="PlaceHolder 10"/>
          <p:cNvSpPr>
            <a:spLocks noGrp="1"/>
          </p:cNvSpPr>
          <p:nvPr>
            <p:ph type="title"/>
          </p:nvPr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Click to edit the title text formatClick to edit Master title style</a:t>
            </a:r>
            <a:endParaRPr/>
          </a:p>
        </p:txBody>
      </p:sp>
      <p:sp>
        <p:nvSpPr>
          <p:cNvPr id="73" name="PlaceHolder 11"/>
          <p:cNvSpPr>
            <a:spLocks noGrp="1"/>
          </p:cNvSpPr>
          <p:nvPr>
            <p:ph type="body"/>
          </p:nvPr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buSzPct val="25000"/>
              <a:buFont typeface="StarSymbol"/>
              <a:buChar char="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Courier New"/>
              <a:buChar char="-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Courier New"/>
              <a:buChar char="-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Courier New"/>
              <a:buChar char="-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Fifth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0" y="1274400"/>
            <a:ext cx="9143640" cy="1728360"/>
          </a:xfrm>
          <a:prstGeom prst="rect">
            <a:avLst/>
          </a:prstGeom>
        </p:spPr>
        <p:txBody>
          <a:bodyPr bIns="216000" lIns="982080" rIns="268200" tIns="216000"/>
          <a:p>
            <a:pPr>
              <a:lnSpc>
                <a:spcPct val="100000"/>
              </a:lnSpc>
            </a:pPr>
            <a:r>
              <a:rPr lang="nl-NL" sz="4200">
                <a:solidFill>
                  <a:srgbClr val="ffffff"/>
                </a:solidFill>
                <a:latin typeface="Verdana"/>
              </a:rPr>
              <a:t>What do yes/no declaratives want?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0" y="6165360"/>
            <a:ext cx="9140400" cy="575640"/>
          </a:xfrm>
          <a:prstGeom prst="rect">
            <a:avLst/>
          </a:prstGeom>
        </p:spPr>
        <p:txBody>
          <a:bodyPr lIns="982080" rIns="267840"/>
          <a:p>
            <a:pPr>
              <a:lnSpc>
                <a:spcPct val="100000"/>
              </a:lnSpc>
            </a:pPr>
            <a:r>
              <a:rPr baseline="30000" lang="en-GB" sz="1500">
                <a:solidFill>
                  <a:srgbClr val="000000"/>
                </a:solidFill>
                <a:latin typeface="Verdana"/>
              </a:rPr>
              <a:t>*</a:t>
            </a:r>
            <a:r>
              <a:rPr lang="en-GB" sz="1500">
                <a:solidFill>
                  <a:srgbClr val="000000"/>
                </a:solidFill>
                <a:latin typeface="Verdana"/>
              </a:rPr>
              <a:t>Part of the research was co-supervised by Harrie Mazeland</a:t>
            </a:r>
            <a:endParaRPr/>
          </a:p>
        </p:txBody>
      </p:sp>
      <p:graphicFrame>
        <p:nvGraphicFramePr>
          <p:cNvPr id="115" name="Table 3"/>
          <p:cNvGraphicFramePr/>
          <p:nvPr/>
        </p:nvGraphicFramePr>
        <p:xfrm>
          <a:off x="755640" y="3933000"/>
          <a:ext cx="7992360" cy="1010520"/>
        </p:xfrm>
        <a:graphic>
          <a:graphicData uri="http://schemas.openxmlformats.org/drawingml/2006/table">
            <a:tbl>
              <a:tblPr/>
              <a:tblGrid>
                <a:gridCol w="3996360"/>
                <a:gridCol w="3996000"/>
              </a:tblGrid>
              <a:tr h="6433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000000"/>
                          </a:solidFill>
                          <a:latin typeface="Verdana"/>
                        </a:rPr>
                        <a:t>Lucas Seuren &amp; Mike Huiskes</a:t>
                      </a:r>
                      <a:r>
                        <a:rPr baseline="30000" lang="en-GB">
                          <a:solidFill>
                            <a:srgbClr val="000000"/>
                          </a:solidFill>
                          <a:latin typeface="Verdana"/>
                        </a:rPr>
                        <a:t>*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>
                          <a:solidFill>
                            <a:srgbClr val="000000"/>
                          </a:solidFill>
                          <a:latin typeface="Verdana"/>
                        </a:rPr>
                        <a:t>MPI – 09</a:t>
                      </a:r>
                      <a:r>
                        <a:rPr baseline="30000" lang="en-GB">
                          <a:solidFill>
                            <a:srgbClr val="000000"/>
                          </a:solidFill>
                          <a:latin typeface="Verdana"/>
                        </a:rPr>
                        <a:t>th</a:t>
                      </a:r>
                      <a:r>
                        <a:rPr lang="en-GB">
                          <a:solidFill>
                            <a:srgbClr val="000000"/>
                          </a:solidFill>
                          <a:latin typeface="Verdana"/>
                        </a:rPr>
                        <a:t> of October, 2015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</a:tr>
              <a:tr h="434880">
                <a:tc>
                  <a:tcPr/>
                </a:tc>
                <a:tc>
                  <a:tcPr/>
                </a:tc>
              </a:tr>
            </a:tbl>
          </a:graphicData>
        </a:graphic>
      </p:graphicFrame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Action formation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YNI invites an expansive response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invites a non-expansive response: “simple confirmation of already-established information”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Response restores epistemic balance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(Raymond, 2010; see also Lee, 2015; Heritage, 2012a; 2012b)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Stance is not enough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0" y="2155680"/>
            <a:ext cx="9140400" cy="459324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b="1" lang="nl-NL" sz="1600">
                <a:solidFill>
                  <a:srgbClr val="000000"/>
                </a:solidFill>
                <a:latin typeface="Courier New"/>
              </a:rPr>
              <a:t>(2) DV1 – 04:49.4-05:14.6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3.  Lie:  &lt;&lt;h&gt; en: (.) van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vond danne::h zie jij l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e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nnie 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and tonight then you’ll see Lennie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4.        weer ↑t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o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ch&gt;? HH.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again right HH.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5.        (0.2)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6.  Ren:  .H JA VANM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I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D↑DAG;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.H yeah this afternoon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7.        ikkeh [ik moet even men] onderz(   )je &lt;afm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ken&gt;?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I eh [I have to briefly my] research finish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in line 3-4 requests information, not confirmation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fill="hold" id="8" nodeType="interactiveSeq" restart="whenNotActive">
                <p:childTnLst>
                  <p:par>
                    <p:cTn fill="hold" id="9">
                      <p:stCondLst/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Other cases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My-side tellings (e.g., “Your line’s been busy”)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Noticings (e.g., “You didn’t bring an ice cream sandwich”)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Both declaratives – claim to know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More than confirmation is relevant: e.g., account</a:t>
            </a:r>
            <a:endParaRPr/>
          </a:p>
          <a:p>
            <a:endParaRPr/>
          </a:p>
          <a:p>
            <a:r>
              <a:rPr lang="nl-NL" sz="2000">
                <a:solidFill>
                  <a:srgbClr val="000000"/>
                </a:solidFill>
                <a:latin typeface="Verdana"/>
              </a:rPr>
              <a:t>(Pomerantz, 1980; Schegloff, 1988)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Our approach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Two types of YNDs (B-event statements):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Minimal response is relevant (yes/no)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Non-minimal response is relevant (yes/no+)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Questions: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How are they made recognizable?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What actions do they implement?</a:t>
            </a:r>
            <a:endParaRPr/>
          </a:p>
          <a:p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(cf., Steensig &amp; Heinemann, 2013; Turner, 2012; Labov &amp; Fanshell, 1977)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Our proposal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-19080" y="2205000"/>
            <a:ext cx="9140400" cy="4447800"/>
          </a:xfrm>
          <a:prstGeom prst="rect">
            <a:avLst/>
          </a:prstGeom>
          <a:noFill/>
          <a:ln>
            <a:noFill/>
          </a:ln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en-GB" sz="2500">
                <a:solidFill>
                  <a:srgbClr val="000000"/>
                </a:solidFill>
                <a:latin typeface="Verdana"/>
              </a:rPr>
              <a:t>Multiple factors need to be considered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en-GB" sz="2500">
                <a:solidFill>
                  <a:srgbClr val="000000"/>
                </a:solidFill>
                <a:latin typeface="Verdana"/>
              </a:rPr>
              <a:t>Epistemic Stance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en-GB" sz="2500">
                <a:solidFill>
                  <a:srgbClr val="000000"/>
                </a:solidFill>
                <a:latin typeface="Verdana"/>
              </a:rPr>
              <a:t>Sequential context 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en-GB" sz="2500">
                <a:solidFill>
                  <a:srgbClr val="000000"/>
                </a:solidFill>
                <a:latin typeface="Verdana"/>
              </a:rPr>
              <a:t>How is epistemic access licensed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en-GB" sz="2500">
                <a:solidFill>
                  <a:srgbClr val="000000"/>
                </a:solidFill>
                <a:latin typeface="Verdana"/>
              </a:rPr>
              <a:t>Possibly others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Our findings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Minimal response: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Information is recycled/locally established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Mid-topic or topic-closing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Non-minimal response: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Information is new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Launch new topic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Within topic I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b="1" lang="nl-NL" sz="1600">
                <a:solidFill>
                  <a:srgbClr val="000000"/>
                </a:solidFill>
                <a:latin typeface="Courier New"/>
              </a:rPr>
              <a:t>(3) BS1 – 00:15.1-00:58.5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1.  Tin:  ja: heb je leuke ↑moederdag gehad gister;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yeah did you have a fun Mother’s Day yesterday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2.  Hen:  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ja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 hoor ja hoor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yeah PRT yeah PRT</a:t>
            </a:r>
            <a:endParaRPr/>
          </a:p>
          <a:p>
            <a:pPr>
              <a:lnSpc>
                <a:spcPct val="100000"/>
              </a:lnSpc>
            </a:pPr>
            <a:r>
              <a:rPr i="1" lang="nl-NL" sz="1600">
                <a:solidFill>
                  <a:srgbClr val="000000"/>
                </a:solidFill>
                <a:latin typeface="Courier New"/>
              </a:rPr>
              <a:t>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((35 lines elided)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36. Tin:  &gt;dus je heb&lt; (.) gewoon een hele leuke 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so you have (.) simply a very fun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37.       moederdag gehad;=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Mother’s Day had=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38. Hen:  =ja: hoor↓ ja 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ze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ker (0.6) ja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=yeah PRT yeah for sure (0.6) yeah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fill="hold" id="14" nodeType="interactiveSeq" restart="whenNotActive">
                <p:childTnLst>
                  <p:par>
                    <p:cTn fill="hold" id="15">
                      <p:stCondLst/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Within topic II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summarizes/formulates prior talk: </a:t>
            </a:r>
            <a:r>
              <a:rPr i="1" lang="nl-NL" sz="2500">
                <a:solidFill>
                  <a:srgbClr val="000000"/>
                </a:solidFill>
                <a:latin typeface="Verdana"/>
              </a:rPr>
              <a:t>dus 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(‘so’) → K</a:t>
            </a:r>
            <a:r>
              <a:rPr baseline="-25000" lang="nl-NL" sz="2500">
                <a:solidFill>
                  <a:srgbClr val="000000"/>
                </a:solidFill>
                <a:latin typeface="Verdana"/>
              </a:rPr>
              <a:t>Tin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+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recycles topic-initiating YNI from line 1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proposes sequence closure: adequate understanding of main point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(Heritage &amp; Watson, 1979)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Within conversation I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b="1" lang="nl-NL" sz="1600">
                <a:solidFill>
                  <a:srgbClr val="000000"/>
                </a:solidFill>
                <a:latin typeface="Courier New"/>
              </a:rPr>
              <a:t>(4) BM1 – 09:26.4-09:38.8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5.  Loe:  want e::h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because e::h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6.        dan kom je ↑dus n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dat je met de jongens bent geweest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then you’ll come thus after you’ve been out with the </a:t>
            </a:r>
            <a:endParaRPr/>
          </a:p>
          <a:p>
            <a:pPr>
              <a:lnSpc>
                <a:spcPct val="100000"/>
              </a:lnSpc>
            </a:pPr>
            <a:r>
              <a:rPr i="1"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guys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7.        (0.7)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8.  Kar:  ↓j:a.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y:eah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9.        (0.2)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10. Loe:  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o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ke ge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ze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llig=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okay neat=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fill="hold" id="20" nodeType="interactiveSeq" restart="whenNotActive">
                <p:childTnLst>
                  <p:par>
                    <p:cTn fill="hold" id="21">
                      <p:stCondLst/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Within conversation II</a:t>
            </a:r>
            <a:endParaRPr/>
          </a:p>
        </p:txBody>
      </p:sp>
      <p:sp>
        <p:nvSpPr>
          <p:cNvPr id="152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Done in conversation closing environment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recycles earlier appointment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Knowing position: </a:t>
            </a:r>
            <a:r>
              <a:rPr i="1" lang="nl-NL" sz="2500">
                <a:solidFill>
                  <a:srgbClr val="000000"/>
                </a:solidFill>
                <a:latin typeface="Verdana"/>
              </a:rPr>
              <a:t>dan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 (‘then’), </a:t>
            </a:r>
            <a:r>
              <a:rPr i="1" lang="nl-NL" sz="2500">
                <a:solidFill>
                  <a:srgbClr val="000000"/>
                </a:solidFill>
                <a:latin typeface="Verdana"/>
              </a:rPr>
              <a:t>dus 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(‘thus’/’so’) → K</a:t>
            </a:r>
            <a:r>
              <a:rPr baseline="-25000" lang="nl-NL" sz="2500">
                <a:solidFill>
                  <a:srgbClr val="000000"/>
                </a:solidFill>
                <a:latin typeface="Verdana"/>
              </a:rPr>
              <a:t>Loe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+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requests verification, subordinate to other action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(Schegloff &amp; Sacks, 1973)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Yes/No Declaratives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nl-NL" sz="1600">
                <a:solidFill>
                  <a:srgbClr val="000000"/>
                </a:solidFill>
                <a:latin typeface="Courier New"/>
              </a:rPr>
              <a:t>(1) BM1 – 09:26.4-09:38.8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5.  Loe:  want e::h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because e::h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6.        dan kom je ↑dus n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dat je met de jongens bent geweest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then you’ll come thus after you’ve been out with the </a:t>
            </a:r>
            <a:endParaRPr/>
          </a:p>
          <a:p>
            <a:pPr>
              <a:lnSpc>
                <a:spcPct val="100000"/>
              </a:lnSpc>
            </a:pPr>
            <a:r>
              <a:rPr i="1"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guys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7.        (0.7)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8.  Kar:  ↓j:a.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y:eah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fill="hold" id="2" nodeType="interactiveSeq" restart="whenNotActive">
                <p:childTnLst>
                  <p:par>
                    <p:cTn fill="hold" id="3">
                      <p:stCondLst/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Minimal responses</a:t>
            </a:r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encodes shallow epistemic gradient: speaker claims to know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recycles information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Main action: request for confirmation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Various functions: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Sequence closure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Verification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Possibly others?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(Levinson, 2013)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More is more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As shown, YNDs often require only confirmation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But on ocassion YNDs can also require elaboration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Topic starting I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b="1" lang="nl-NL" sz="1600">
                <a:solidFill>
                  <a:srgbClr val="000000"/>
                </a:solidFill>
                <a:latin typeface="Courier New"/>
              </a:rPr>
              <a:t>(2) DV1 – 04:49.4-05:14.6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3.  Lie:  &lt;&lt;h&gt; en: (.) van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vond danne::h zie jij l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e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nnie 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and tonight then you’ll see Lennie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4.        weer ↑t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o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ch&gt;? HH.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again right HH.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5.        (0.2)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6.  Ren:  .H JA VANM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I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D↑DAG;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.H yeah this afternoon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7.        ikkeh [ik moet even men] onderz(   )je &lt;afm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ken&gt;?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I eh [I have to briefly my] research finish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fill="hold" id="26" nodeType="interactiveSeq" restart="whenNotActive">
                <p:childTnLst>
                  <p:par>
                    <p:cTn fill="hold" id="27">
                      <p:stCondLst/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Topic Starting II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done after sequence and topic closure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addresses new information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Lie shows what she knows, but Ren has primacy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No specific information is requested: Topic Proffer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(Button &amp; Casey, 1985)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Elaboration is relevant I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b="1" lang="nl-NL" sz="1600">
                <a:solidFill>
                  <a:srgbClr val="000000"/>
                </a:solidFill>
                <a:latin typeface="Courier New"/>
              </a:rPr>
              <a:t>(5) DK2 – 12:02.6-12:21.5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3.  Ali:  =en eh ↑m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o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rgen heb je met jan ↑klaas nog  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and tomorrow you have with Jan Klaas still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4.        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a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fspraak?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your date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5.        (0.4)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6.  Mar:  &gt;jA&lt;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yEAh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7.        (1.7)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8.  Ali:  o:ké; [   j]A is ook ge</a:t>
            </a:r>
            <a:r>
              <a:rPr lang="nl-NL" sz="1600" u="sng">
                <a:solidFill>
                  <a:srgbClr val="000000"/>
                </a:solidFill>
                <a:latin typeface="Courier New"/>
              </a:rPr>
              <a:t>ze</a:t>
            </a:r>
            <a:r>
              <a:rPr lang="nl-NL" sz="1600">
                <a:solidFill>
                  <a:srgbClr val="000000"/>
                </a:solidFill>
                <a:latin typeface="Courier New"/>
              </a:rPr>
              <a:t>llig=</a:t>
            </a:r>
            <a:endParaRPr/>
          </a:p>
          <a:p>
            <a:pPr>
              <a:lnSpc>
                <a:spcPct val="100000"/>
              </a:lnSpc>
            </a:pPr>
            <a:r>
              <a:rPr lang="nl-NL" sz="1600">
                <a:solidFill>
                  <a:srgbClr val="000000"/>
                </a:solidFill>
                <a:latin typeface="Courier New"/>
              </a:rPr>
              <a:t>          </a:t>
            </a:r>
            <a:r>
              <a:rPr i="1" lang="nl-NL" sz="1600">
                <a:solidFill>
                  <a:srgbClr val="000000"/>
                </a:solidFill>
                <a:latin typeface="Courier New"/>
              </a:rPr>
              <a:t>o:kay: [  y]Eah is also fun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fill="hold" id="32" nodeType="interactiveSeq" restart="whenNotActive">
                <p:childTnLst>
                  <p:par>
                    <p:cTn fill="hold" id="33">
                      <p:stCondLst/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Elaboration is relevant II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 gets minimal response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1.7 second silence → problem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Multiple attempts for elaboration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Resistance with minimal responses and multiple saying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(Button &amp; Casey, 1985; Stivers, 2004)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Non-minimal responses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Declarative encodes shallow epistemic gradient: speaker claims to know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After topic closure → launch new topic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Information new to conversation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Main action: request for information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Different functions: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Topic proffers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Common ground checks (not shown)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Possibly others?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Conclusions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Type of request – confirmation/information – depends on more than epistemic stance: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Sequential position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Epistemic access, rights, and responsibility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Others?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Discussion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Only considered informal (phone) conversations; seems different for non-acute medical interaction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Not always clear when elaboration is conditionally relevant; elaboration can be “volunteered” (cf., Stivers &amp; Heritage, 2001)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0" y="2925000"/>
            <a:ext cx="9143640" cy="2299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GB" sz="3000">
                <a:solidFill>
                  <a:srgbClr val="000000"/>
                </a:solidFill>
                <a:latin typeface="Verdana"/>
              </a:rPr>
              <a:t>Request for Elaboration?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GB" sz="2500">
                <a:solidFill>
                  <a:srgbClr val="000000"/>
                </a:solidFill>
                <a:latin typeface="Verdana"/>
              </a:rPr>
              <a:t>l.m.seuren@rug.nl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Verdana"/>
              </a:rPr>
              <a:t>Manuscript soon available via 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Verdana"/>
              </a:rPr>
              <a:t>lucasseuren.weebly.com/my-publications.html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Yes/No Declaratives (YNDs)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Yes/no-type initiating action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Declarative syntax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Makes relevant confirmation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Vernacular term: declarative question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(Raymond, 2010)</a:t>
            </a:r>
            <a:endParaRPr/>
          </a:p>
          <a:p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References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Beun, R-J. (1989).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The Recognition of Declarative Questions in Information Dialogues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(Doctoral Dissertation). Katholieke Universiteit Brabant.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Button, G. &amp; Casey, N. (1985). Topic Nomination and Topic Pursuit.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Human Studies, 8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(1), 3–55.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Couper-Kuhlen, E. (2012). Some truths and untruths about final intonation in conversational questions. In: J.P. de Ruiter (ed.),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Questions: Formal, functional and interactional perspectives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(pp. 123–145). Cambridge: Cambridge University Press.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De Ruiter, J.P. (2012). Introduction: questions are what they do. In: J.P. de Ruiter (ed.),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Questions: Formal, functional and interactional perspectives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(pp. 1–7). Cambridge: Cambridge University Press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Englert, C. (2010). Questions and responses in Dutch conversations.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Journal of Pragmatics, 42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, 2666–2684.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Geluykens, R. (1988). On the myth of rising intonation in polar questions.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Journal of Pragmatics, 12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(4), 467–485.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Gunlogson, C. (2001).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True to Form: Rising and Falling Declaratives as Questions in English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. Unpublished doctoral dissertation, University of California Santa Cruz.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Heritage, J. (2012a) Epistemics in Action: Action Formation and Territories of Knowledge.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Research on Language &amp; Social Interaction, 45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(1), 1–29.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Heritage, J. (2012b). The Epistemic Engine: Sequence Organization and Territories of Knowledge.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Research on Language &amp; Social Interaction, 45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(1), 30–52.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Heritage, J. &amp; Watson, R. (1979). Formulations as Conversational Objects. In: G. Psathas (ed.),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Everyday Language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(pp. 123–162). New York, NY: Irvington Press.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Huddleston, R. (1994). The contrast between interrogatives and questions.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Journal of Linguistics, 30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(2), 411–439.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Kamio, A. (1997)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Territory of Information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. Amsterdam: John Benjamins.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Lee, S-H. (2015). Two Forms of Affirmative Responses to Polar Questions.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Discourse Processes, 52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(1), 21–46.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0" y="1484640"/>
            <a:ext cx="9140400" cy="53730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Labov, W. &amp; Fanshell, D. (1977).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Therapeutic Discourse: psychotherapy as conversation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. New York, NY: Academic Press.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Levinson, S.J. (2013). Action formation and ascription. In T. Stivers, &amp; J. Sidnell (Eds.),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 The handbook of conversation analysis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 (pp. 103–130). Malden, MA: Wiley-Blackwell.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Pomerantz, A. (1980). Telling My Side: “Limited Access” as a “Fishing” device.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Sociological Inquiry, 50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(3-4), 186–199.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Raymond, G. (2010). Grammar and Social Relations: alternative Forms of Yes/No-Type Initiating Actions in Health Visitor Interactions. In A. Freed &amp; S. Ehrlich (Eds.),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Why Do You Ask? The Function of Questions in Institutional Discourse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(pp. 1–26). Oxford University Press. Doi:10.1093/acprof:oso/9780195306897.003.0005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Sadock, J.M. (2012). Formal Features of Questions. In: J.P. de Ruiter (ed.),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Questions: Formal, functional and interactional perspectives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(pp. 103–122). Cambridge: Cambridge University Press.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Schegloff, E.A. (1988). Goffman and the analysis of conversation. In: P. Drew &amp; A. Wootton (Eds.),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Erving goffman: Exploring the interaction order 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(pp. 89–135). Cambridge: Polity Press.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Schegloff, E.A. (2007).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Sequence Organization in Interaction: Volume 1: A Primer in conversation Analysis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. Cambridge: Cambridge University Press.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Schegloff, E.A. &amp; Sacks, H. (1973). Opening up Closings.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Semiotica, 8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, 289–327.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Seuren, L.M., Huiskes, M., &amp; Koole, T. (2015). Epistemics and the functions of declarative questions in Dutch talk-in-interaction. In; M. Boogaard et al. (Eds.),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Artikelen van de 8</a:t>
            </a:r>
            <a:r>
              <a:rPr baseline="30000" i="1" lang="nl-NL" sz="1100">
                <a:solidFill>
                  <a:srgbClr val="000000"/>
                </a:solidFill>
                <a:latin typeface="Verdana"/>
              </a:rPr>
              <a:t>e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 Anéla Conferentie Toegepaste Taalwetenschap 2015 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(pp. 59–78). Delft, NL: Eburon.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Sidnell, J. (2012). Basic conversation analytic methods. In: J. Sidnell &amp; T. Stivers (Eds.) 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The handbook of conversation analysis 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(pp. 77-99)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.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 Malden, MA: Wiley-Blackwell.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Steensig, J. &amp; Heinemann, T. (2013). When ‘yes’ is not enough – as an answer to a yes/no-question. In: B. Reed &amp; G. Raymond (Eds.),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Units of talk – units of action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(pp. 213–248). Amsterdam: John Benjamins.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Stivers, T. (2004). “No no no” and other types of multiple sayings in interaction.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Human Communication Research, 30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(2), 260–293.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Stivers, T. &amp; Heritage, J. (2001). Breaking the sequential mold: answering "more than the question" during comprehensive history taking.' 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Text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21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: 151-185.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0" y="1484640"/>
            <a:ext cx="9140400" cy="511884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Stivers, T., Mondada, L. &amp; Steensig, J. (2011). Knowledge, morality and affiliation in interaction. In: T. Stivers, L. Mondada &amp; J. Steensig (Eds.),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The morality of knowledge in interaction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 (pp. 3–24). Cambridge: Cambridge University Press.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Stivers, T. &amp; Rossano, F. (2010). Mobilizing Response.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Research on Language &amp; Social Interaction, 43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(1), 3-31.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Turner, P.A. (2012).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Grammar, Epistemics and Action: An epistemic analysis of talk about the self and others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. Unpublished Doctoral Dissertation, University of California Los Angeles.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Walker, T. (2014). Form ≠ Function: The Independence of Prosody and Action.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Research on Language &amp; Social Interaction, 47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(1), 1–16.</a:t>
            </a:r>
            <a:endParaRPr/>
          </a:p>
          <a:p>
            <a:pPr>
              <a:lnSpc>
                <a:spcPct val="100000"/>
              </a:lnSpc>
            </a:pPr>
            <a:r>
              <a:rPr lang="nl-NL" sz="1100">
                <a:solidFill>
                  <a:srgbClr val="000000"/>
                </a:solidFill>
                <a:latin typeface="Verdana"/>
              </a:rPr>
              <a:t>Weidner, M. (2012). </a:t>
            </a:r>
            <a:r>
              <a:rPr i="1" lang="nl-NL" sz="1100">
                <a:solidFill>
                  <a:srgbClr val="000000"/>
                </a:solidFill>
                <a:latin typeface="Verdana"/>
              </a:rPr>
              <a:t>On the organization of doctor-patient communication: Practices for building questions, negotiating knowledge, and recommending treatment</a:t>
            </a:r>
            <a:r>
              <a:rPr lang="nl-NL" sz="1100">
                <a:solidFill>
                  <a:srgbClr val="000000"/>
                </a:solidFill>
                <a:latin typeface="Verdana"/>
              </a:rPr>
              <a:t>. Unpublished doctoral dissertation, University of Antwerp.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How do YNDs work?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0" y="2155680"/>
            <a:ext cx="9140400" cy="422532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Aren’t </a:t>
            </a:r>
            <a:r>
              <a:rPr i="1" lang="nl-NL" sz="2500">
                <a:solidFill>
                  <a:srgbClr val="000000"/>
                </a:solidFill>
                <a:latin typeface="Verdana"/>
              </a:rPr>
              <a:t>formally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 requests: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No interrogative syntax (verb-initial/particle)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"/>
              <a:buChar char="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Often no rising intonation</a:t>
            </a:r>
            <a:endParaRPr/>
          </a:p>
          <a:p>
            <a:endParaRPr/>
          </a:p>
          <a:p>
            <a:r>
              <a:rPr lang="nl-NL" sz="2000">
                <a:solidFill>
                  <a:srgbClr val="000000"/>
                </a:solidFill>
                <a:latin typeface="Verdana"/>
              </a:rPr>
              <a:t>(i.a., Geluykens, 1988; Englert, 2010; Beun, 1989; De Ruiter, 2012; Couper-Kuhlen, 2012; Sadock, 2012; Huddleston, 1994; Walker, 2014; Pomerantz, 1980; Seuren, Huiskes, &amp; Koole, 2015)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Epistemic Status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nl-NL" sz="2500">
                <a:solidFill>
                  <a:srgbClr val="000000"/>
                </a:solidFill>
                <a:latin typeface="Verdana"/>
              </a:rPr>
              <a:t>“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When there is consensus about who has primary access to a targeted element of knowledge or information, who has primary </a:t>
            </a:r>
            <a:r>
              <a:rPr b="1" lang="nl-NL" sz="2500">
                <a:solidFill>
                  <a:srgbClr val="000000"/>
                </a:solidFill>
                <a:latin typeface="Verdana"/>
              </a:rPr>
              <a:t>epistemic status</a:t>
            </a:r>
            <a:r>
              <a:rPr lang="nl-NL" sz="2500">
                <a:solidFill>
                  <a:srgbClr val="000000"/>
                </a:solidFill>
                <a:latin typeface="Verdana"/>
              </a:rPr>
              <a:t>, then this takes precedence over morphosyntax and intonation as resources for determining whether a turn at talk conveys or requests information.” </a:t>
            </a: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(Heritage, 2012a, p. 3)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Epistemic Status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YNDs request because B is attributed primary epistemic status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Does not mean B knows more!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Epistemic Rights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(Raymond, 2010; Stivers, Mondada &amp; Steensig, 2011; Kamio, 1997; Stivers &amp; Rossano, 2010; Labov &amp; Fanshell, 1977)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Role of syntax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Epistemic Stance: syntax encodes relative claims of knowledge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nl-NL" sz="2500">
                <a:solidFill>
                  <a:srgbClr val="000000"/>
                </a:solidFill>
                <a:latin typeface="Verdana"/>
              </a:rPr>
              <a:t>(2) Are you married? (Interrogative)</a:t>
            </a:r>
            <a:endParaRPr/>
          </a:p>
          <a:p>
            <a:pPr>
              <a:lnSpc>
                <a:spcPct val="100000"/>
              </a:lnSpc>
            </a:pPr>
            <a:r>
              <a:rPr lang="nl-NL" sz="2500">
                <a:solidFill>
                  <a:srgbClr val="000000"/>
                </a:solidFill>
                <a:latin typeface="Verdana"/>
              </a:rPr>
              <a:t>(3) You’re married, aren’t you? (Tag)</a:t>
            </a:r>
            <a:endParaRPr/>
          </a:p>
          <a:p>
            <a:pPr>
              <a:lnSpc>
                <a:spcPct val="100000"/>
              </a:lnSpc>
            </a:pPr>
            <a:r>
              <a:rPr lang="nl-NL" sz="2500">
                <a:solidFill>
                  <a:srgbClr val="000000"/>
                </a:solidFill>
                <a:latin typeface="Verdana"/>
              </a:rPr>
              <a:t>(4) You’re married (Declarative)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Epistemic Stance</a:t>
            </a:r>
            <a:endParaRPr/>
          </a:p>
        </p:txBody>
      </p:sp>
      <p:pic>
        <p:nvPicPr>
          <p:cNvPr descr="" id="129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1691640" y="2341080"/>
            <a:ext cx="5627160" cy="3537720"/>
          </a:xfrm>
          <a:prstGeom prst="rect">
            <a:avLst/>
          </a:prstGeom>
          <a:ln>
            <a:noFill/>
          </a:ln>
        </p:spPr>
      </p:pic>
      <p:sp>
        <p:nvSpPr>
          <p:cNvPr id="130" name="CustomShape 2"/>
          <p:cNvSpPr/>
          <p:nvPr/>
        </p:nvSpPr>
        <p:spPr>
          <a:xfrm>
            <a:off x="5436000" y="5877360"/>
            <a:ext cx="3384000" cy="395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  <a:latin typeface="Verdana"/>
              </a:rPr>
              <a:t>(Heritage, 2012a, p.7)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0" y="1284120"/>
            <a:ext cx="9140400" cy="791640"/>
          </a:xfrm>
          <a:prstGeom prst="rect">
            <a:avLst/>
          </a:prstGeom>
        </p:spPr>
        <p:txBody>
          <a:bodyPr anchor="ctr" bIns="47160" lIns="982800" rIns="270000" tIns="47160"/>
          <a:p>
            <a:pPr>
              <a:lnSpc>
                <a:spcPct val="100000"/>
              </a:lnSpc>
            </a:pPr>
            <a:r>
              <a:rPr lang="nl-NL" sz="4200">
                <a:solidFill>
                  <a:srgbClr val="000000"/>
                </a:solidFill>
                <a:latin typeface="Verdana"/>
              </a:rPr>
              <a:t>Epistemic Stance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0" y="2155680"/>
            <a:ext cx="9140400" cy="4447800"/>
          </a:xfrm>
          <a:prstGeom prst="rect">
            <a:avLst/>
          </a:prstGeom>
        </p:spPr>
        <p:txBody>
          <a:bodyPr lIns="982080" rIns="270000"/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Interrogative (YNI): speaker claims to not know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Declarative (YND): speaker claims to know</a:t>
            </a:r>
            <a:endParaRPr/>
          </a:p>
          <a:p>
            <a:pPr>
              <a:lnSpc>
                <a:spcPct val="100000"/>
              </a:lnSpc>
              <a:buFont typeface="Verdana"/>
              <a:buChar char="›"/>
            </a:pPr>
            <a:r>
              <a:rPr lang="nl-NL" sz="2500">
                <a:solidFill>
                  <a:srgbClr val="000000"/>
                </a:solidFill>
                <a:latin typeface="Verdana"/>
              </a:rPr>
              <a:t>Epistemic Rights vs Epistemic Access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nl-NL" sz="2000">
                <a:solidFill>
                  <a:srgbClr val="000000"/>
                </a:solidFill>
                <a:latin typeface="Verdana"/>
              </a:rPr>
              <a:t>(Raymond, 2010; see also Turner, 2012; Weidner, 2012; Gunlogson, 2001)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